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26"/>
  </p:notesMasterIdLst>
  <p:sldIdLst>
    <p:sldId id="256" r:id="rId2"/>
    <p:sldId id="274" r:id="rId3"/>
    <p:sldId id="263" r:id="rId4"/>
    <p:sldId id="258" r:id="rId5"/>
    <p:sldId id="277" r:id="rId6"/>
    <p:sldId id="260" r:id="rId7"/>
    <p:sldId id="289" r:id="rId8"/>
    <p:sldId id="288" r:id="rId9"/>
    <p:sldId id="280" r:id="rId10"/>
    <p:sldId id="290" r:id="rId11"/>
    <p:sldId id="291" r:id="rId12"/>
    <p:sldId id="292" r:id="rId13"/>
    <p:sldId id="293" r:id="rId14"/>
    <p:sldId id="294" r:id="rId15"/>
    <p:sldId id="267" r:id="rId16"/>
    <p:sldId id="281" r:id="rId17"/>
    <p:sldId id="296" r:id="rId18"/>
    <p:sldId id="284" r:id="rId19"/>
    <p:sldId id="282" r:id="rId20"/>
    <p:sldId id="283" r:id="rId21"/>
    <p:sldId id="295" r:id="rId22"/>
    <p:sldId id="285" r:id="rId23"/>
    <p:sldId id="297" r:id="rId24"/>
    <p:sldId id="276" r:id="rId2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E5E"/>
    <a:srgbClr val="C663FF"/>
    <a:srgbClr val="FF3FDC"/>
    <a:srgbClr val="FF6600"/>
    <a:srgbClr val="21E914"/>
    <a:srgbClr val="1857E4"/>
    <a:srgbClr val="886DFF"/>
    <a:srgbClr val="FF88D3"/>
    <a:srgbClr val="FF4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8.wmf"/><Relationship Id="rId4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0A0C65D-C1D2-4E71-BA2D-906FBF20A0DE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26B4179-84DD-4A9E-8D95-2F5AEF900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9BCB8C-C5A1-4BDC-9827-B68455734F29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24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70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94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9A7F9-F94E-4284-9259-DE5EBE142605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8256D-C6F1-4995-B836-5BEDD2A0B6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00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123C8-AE1A-4A0D-B54F-8F854F90C907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51D4B-292C-409A-A53B-74444489BC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22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C9CED-AD11-4173-A875-34EE91BCB436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F6559-4A0D-40B9-B861-D5CD0672A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9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1CC2F-61D9-494E-9F09-BE2A4A52CED1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9A972-6229-4A3C-99EC-1DF04F576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11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1D7A1-2B1F-4EBC-8406-6E2BDF46E09E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D44AF-5F61-4EDE-B76F-719CC15D2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44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2A628-0B69-449C-9BDE-997625A40EF4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E2C92-8EE6-4A10-94D4-53BC69EDD6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64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6439-B100-49A7-BB00-32CEFC832168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9B9F7-6F69-4DD5-A599-479920EBB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80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E8859-CCCD-477D-8F25-45F3EBD5513C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A5C90-D25D-4BB3-824B-BE2B268F34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904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C84D0-CA5B-4FB5-A119-0C6A790A139B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8FE8B-A911-4B2E-A7D7-BAEC1011D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25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052E9-B08E-4764-9A12-9FCDD9955AB3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F9B61-10DC-4DA3-B312-BDD434639B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14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DFE47-64CE-4FF6-9C57-1963AC6898FA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D8919-4333-4138-A11F-2D2D139633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86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065CA42-DFB8-4557-AC7D-D64CFAA839F8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187AC6E-8555-44CF-AB1A-16933E8F0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0.bin"/><Relationship Id="rId3" Type="http://schemas.openxmlformats.org/officeDocument/2006/relationships/audio" Target="../media/audio1.wav"/><Relationship Id="rId7" Type="http://schemas.openxmlformats.org/officeDocument/2006/relationships/oleObject" Target="../embeddings/oleObject7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7.w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84425"/>
            <a:ext cx="6351280" cy="1952625"/>
          </a:xfrm>
        </p:spPr>
        <p:txBody>
          <a:bodyPr/>
          <a:lstStyle/>
          <a:p>
            <a:pPr eaLnBrk="1" hangingPunct="1"/>
            <a: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  <a:t>Food chain</a:t>
            </a:r>
            <a:b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</a:br>
            <a: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  <a:t>and </a:t>
            </a:r>
            <a:b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</a:br>
            <a: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  <a:t>food web  </a:t>
            </a:r>
          </a:p>
        </p:txBody>
      </p:sp>
      <p:pic>
        <p:nvPicPr>
          <p:cNvPr id="3" name="3d_Animasi_Koala_Eating_Leaves.gif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79" y="2224701"/>
            <a:ext cx="2272071" cy="227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 nodeType="clickPar">
                      <p:stCondLst>
                        <p:cond delay="0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19843" r="53857" b="57476"/>
          <a:stretch/>
        </p:blipFill>
        <p:spPr>
          <a:xfrm>
            <a:off x="176980" y="1120878"/>
            <a:ext cx="4527755" cy="5486399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980"/>
            <a:ext cx="8229600" cy="8111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</a:t>
            </a:r>
            <a:r>
              <a:rPr lang="en-US" alt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Web</a:t>
            </a:r>
            <a:endParaRPr lang="en-US" alt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4735" y="1266325"/>
            <a:ext cx="4409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Book Antiqua" panose="02040602050305030304" pitchFamily="18" charset="0"/>
              </a:rPr>
              <a:t>1) Name the living things in the food web that are producers.</a:t>
            </a:r>
          </a:p>
          <a:p>
            <a:endParaRPr lang="en-US" sz="30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2218" y="3205317"/>
            <a:ext cx="5884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Wildflowers and grass</a:t>
            </a:r>
          </a:p>
          <a:p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5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19843" r="53857" b="57476"/>
          <a:stretch/>
        </p:blipFill>
        <p:spPr>
          <a:xfrm>
            <a:off x="176980" y="1120878"/>
            <a:ext cx="4527755" cy="5486399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980"/>
            <a:ext cx="8229600" cy="8111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</a:t>
            </a:r>
            <a:r>
              <a:rPr lang="en-US" alt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Web</a:t>
            </a:r>
            <a:endParaRPr lang="en-US" alt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4735" y="1266325"/>
            <a:ext cx="4409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Book Antiqua" panose="02040602050305030304" pitchFamily="18" charset="0"/>
              </a:rPr>
              <a:t>2</a:t>
            </a:r>
            <a:r>
              <a:rPr lang="en-US" sz="3000" b="1" dirty="0" smtClean="0">
                <a:latin typeface="Book Antiqua" panose="02040602050305030304" pitchFamily="18" charset="0"/>
              </a:rPr>
              <a:t>) Name the living things in the food web that are consumers.</a:t>
            </a:r>
          </a:p>
          <a:p>
            <a:endParaRPr lang="en-US" sz="30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2438" y="3125413"/>
            <a:ext cx="440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Mouse, rabbit, snake and hawk.</a:t>
            </a:r>
          </a:p>
          <a:p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19843" r="53857" b="57476"/>
          <a:stretch/>
        </p:blipFill>
        <p:spPr>
          <a:xfrm>
            <a:off x="176980" y="1120878"/>
            <a:ext cx="4527755" cy="5486399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980"/>
            <a:ext cx="8229600" cy="8111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</a:t>
            </a:r>
            <a:r>
              <a:rPr lang="en-US" alt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Web</a:t>
            </a:r>
            <a:endParaRPr lang="en-US" alt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4735" y="1266325"/>
            <a:ext cx="440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Book Antiqua" panose="02040602050305030304" pitchFamily="18" charset="0"/>
              </a:rPr>
              <a:t>3) Which living things does the hawk eat?</a:t>
            </a:r>
          </a:p>
          <a:p>
            <a:endParaRPr lang="en-US" sz="30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2438" y="3125413"/>
            <a:ext cx="440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Mouse, rabbit and snake</a:t>
            </a:r>
          </a:p>
          <a:p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6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19843" r="53857" b="57476"/>
          <a:stretch/>
        </p:blipFill>
        <p:spPr>
          <a:xfrm>
            <a:off x="176980" y="1120878"/>
            <a:ext cx="4527755" cy="5486399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980"/>
            <a:ext cx="8229600" cy="8111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</a:t>
            </a:r>
            <a:r>
              <a:rPr lang="en-US" alt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Web</a:t>
            </a:r>
            <a:endParaRPr lang="en-US" alt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4735" y="1266325"/>
            <a:ext cx="440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Book Antiqua" panose="02040602050305030304" pitchFamily="18" charset="0"/>
              </a:rPr>
              <a:t>3) What is eaten by the mouse?</a:t>
            </a:r>
          </a:p>
          <a:p>
            <a:endParaRPr lang="en-US" sz="30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0" y="3021837"/>
            <a:ext cx="4409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Wildflowers and grass</a:t>
            </a:r>
          </a:p>
          <a:p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902" y="2713702"/>
            <a:ext cx="7639665" cy="84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Noteworthy Bold"/>
                <a:cs typeface="Noteworthy Bold"/>
              </a:rPr>
              <a:t>Choose the best answer</a:t>
            </a:r>
            <a:endParaRPr lang="en-US" sz="4000" b="1" dirty="0">
              <a:solidFill>
                <a:schemeClr val="bg1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42766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7236" y="457201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Mushroom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92" y="3995097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Mushroom Free PNG Images - Free Transparent PNG Lo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623" y="1327355"/>
            <a:ext cx="1752661" cy="20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152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Hawk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398726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awk PNG Image - PurePNG | Free transparent CC0 PNG Image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59" y="847979"/>
            <a:ext cx="4332631" cy="27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192" y="255964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Wasp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398726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Wasp PNG Picture | PNG Ar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42" y="1024094"/>
            <a:ext cx="3723148" cy="27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4754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Raccoon 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402367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Racco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58" y="1048551"/>
            <a:ext cx="1889186" cy="27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8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E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152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cactus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8" y="398726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actus PNG Transparent Images | PNG 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76" y="638247"/>
            <a:ext cx="2674374" cy="356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34181" y="432362"/>
            <a:ext cx="8153400" cy="762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b="1" dirty="0" smtClean="0">
                <a:solidFill>
                  <a:srgbClr val="FFFF00"/>
                </a:solidFill>
              </a:rPr>
              <a:t>What is a Food Chain?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4181" y="1745225"/>
            <a:ext cx="8153400" cy="1905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4000" b="1" dirty="0" smtClean="0">
                <a:solidFill>
                  <a:schemeClr val="bg1"/>
                </a:solidFill>
              </a:rPr>
              <a:t>A food chain is the path by which energy passes from one living thing to another.</a:t>
            </a:r>
            <a:endParaRPr lang="en-US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76981" y="3743888"/>
            <a:ext cx="8610600" cy="2192337"/>
            <a:chOff x="144" y="1920"/>
            <a:chExt cx="5424" cy="1381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/>
          </p:nvGraphicFramePr>
          <p:xfrm>
            <a:off x="144" y="2208"/>
            <a:ext cx="91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6" name="Clip" r:id="rId3" imgW="2581200" imgH="2600280" progId="MS_ClipArt_Gallery.2">
                    <p:embed/>
                  </p:oleObj>
                </mc:Choice>
                <mc:Fallback>
                  <p:oleObj name="Clip" r:id="rId3" imgW="2581200" imgH="2600280" progId="MS_ClipArt_Gallery.2">
                    <p:embed/>
                    <p:pic>
                      <p:nvPicPr>
                        <p:cNvPr id="245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208"/>
                          <a:ext cx="91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2448" y="2736"/>
            <a:ext cx="100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7" name="Clip" r:id="rId5" imgW="3067200" imgH="1600200" progId="MS_ClipArt_Gallery.2">
                    <p:embed/>
                  </p:oleObj>
                </mc:Choice>
                <mc:Fallback>
                  <p:oleObj name="Clip" r:id="rId5" imgW="3067200" imgH="1600200" progId="MS_ClipArt_Gallery.2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36"/>
                          <a:ext cx="100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/>
          </p:nvGraphicFramePr>
          <p:xfrm>
            <a:off x="1392" y="2688"/>
            <a:ext cx="62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8" name="Clip" r:id="rId7" imgW="2666880" imgH="2600280" progId="MS_ClipArt_Gallery.2">
                    <p:embed/>
                  </p:oleObj>
                </mc:Choice>
                <mc:Fallback>
                  <p:oleObj name="Clip" r:id="rId7" imgW="2666880" imgH="2600280" progId="MS_ClipArt_Gallery.2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624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3888" y="2592"/>
            <a:ext cx="732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" name="Clip" r:id="rId9" imgW="2685960" imgH="2600280" progId="MS_ClipArt_Gallery.2">
                    <p:embed/>
                  </p:oleObj>
                </mc:Choice>
                <mc:Fallback>
                  <p:oleObj name="Clip" r:id="rId9" imgW="2685960" imgH="2600280" progId="MS_ClipArt_Gallery.2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732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4752" y="1920"/>
            <a:ext cx="81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0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2458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20"/>
                          <a:ext cx="816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2016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3504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4608" y="2448"/>
              <a:ext cx="33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960" y="2832"/>
              <a:ext cx="38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9000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Leopard seal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402367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opard Seal (Zerosvalmont) | ZT2 Download Library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51" y="592346"/>
            <a:ext cx="3608630" cy="36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55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4754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Chipmunk 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30" y="4034556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hipmunk PNG Clip Art - Best WEB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852392"/>
            <a:ext cx="2604709" cy="30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1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271" y="342251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Bacteria 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92" y="4007004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Bacteria PNG Transparent Image | PNG M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67" y="1159785"/>
            <a:ext cx="2521974" cy="25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968" y="405847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Beaver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402367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Beav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68" y="1037665"/>
            <a:ext cx="2490314" cy="271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540"/>
            <a:ext cx="8229600" cy="1143000"/>
          </a:xfrm>
        </p:spPr>
        <p:txBody>
          <a:bodyPr/>
          <a:lstStyle/>
          <a:p>
            <a:r>
              <a:rPr lang="en-US" sz="6000" b="1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anose="03050502040202030202" pitchFamily="66" charset="0"/>
              </a:rPr>
              <a:t>Homework</a:t>
            </a:r>
            <a:endParaRPr lang="en-US" sz="6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EVS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2A workbook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Page – 56</a:t>
            </a:r>
          </a:p>
          <a:p>
            <a:pPr marL="0" indent="0" algn="ctr">
              <a:buNone/>
            </a:pPr>
            <a:r>
              <a:rPr lang="en-US" sz="4000" b="1" dirty="0" err="1" smtClean="0">
                <a:solidFill>
                  <a:srgbClr val="FFFF00"/>
                </a:solidFill>
                <a:latin typeface="Kristen ITC" panose="03050502040202030202" pitchFamily="66" charset="0"/>
              </a:rPr>
              <a:t>Colour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 the food web. Form some food chain from the given food web. </a:t>
            </a:r>
            <a:endParaRPr lang="en-US" sz="4000" b="1" dirty="0" smtClean="0">
              <a:solidFill>
                <a:srgbClr val="FFFF0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89155" y="693174"/>
            <a:ext cx="8271387" cy="2733624"/>
            <a:chOff x="144" y="1920"/>
            <a:chExt cx="5424" cy="1381"/>
          </a:xfrm>
        </p:grpSpPr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144" y="2208"/>
            <a:ext cx="91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8" name="Clip" r:id="rId3" imgW="2581200" imgH="2600280" progId="MS_ClipArt_Gallery.2">
                    <p:embed/>
                  </p:oleObj>
                </mc:Choice>
                <mc:Fallback>
                  <p:oleObj name="Clip" r:id="rId3" imgW="2581200" imgH="2600280" progId="MS_ClipArt_Gallery.2">
                    <p:embed/>
                    <p:pic>
                      <p:nvPicPr>
                        <p:cNvPr id="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208"/>
                          <a:ext cx="91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2448" y="2736"/>
            <a:ext cx="100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9" name="Clip" r:id="rId5" imgW="3067200" imgH="1600200" progId="MS_ClipArt_Gallery.2">
                    <p:embed/>
                  </p:oleObj>
                </mc:Choice>
                <mc:Fallback>
                  <p:oleObj name="Clip" r:id="rId5" imgW="3067200" imgH="1600200" progId="MS_ClipArt_Gallery.2">
                    <p:embed/>
                    <p:pic>
                      <p:nvPicPr>
                        <p:cNvPr id="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36"/>
                          <a:ext cx="100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1392" y="2688"/>
            <a:ext cx="62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0" name="Clip" r:id="rId7" imgW="2666880" imgH="2600280" progId="MS_ClipArt_Gallery.2">
                    <p:embed/>
                  </p:oleObj>
                </mc:Choice>
                <mc:Fallback>
                  <p:oleObj name="Clip" r:id="rId7" imgW="2666880" imgH="2600280" progId="MS_ClipArt_Gallery.2">
                    <p:embed/>
                    <p:pic>
                      <p:nvPicPr>
                        <p:cNvPr id="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624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9"/>
            <p:cNvGraphicFramePr>
              <a:graphicFrameLocks noChangeAspect="1"/>
            </p:cNvGraphicFramePr>
            <p:nvPr/>
          </p:nvGraphicFramePr>
          <p:xfrm>
            <a:off x="3888" y="2592"/>
            <a:ext cx="732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1" name="Clip" r:id="rId9" imgW="2685960" imgH="2600280" progId="MS_ClipArt_Gallery.2">
                    <p:embed/>
                  </p:oleObj>
                </mc:Choice>
                <mc:Fallback>
                  <p:oleObj name="Clip" r:id="rId9" imgW="2685960" imgH="2600280" progId="MS_ClipArt_Gallery.2">
                    <p:embed/>
                    <p:pic>
                      <p:nvPicPr>
                        <p:cNvPr id="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732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/>
          </p:nvGraphicFramePr>
          <p:xfrm>
            <a:off x="4752" y="1920"/>
            <a:ext cx="81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2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20"/>
                          <a:ext cx="816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016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504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4608" y="2448"/>
              <a:ext cx="33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960" y="2832"/>
              <a:ext cx="38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Up Arrow Callout 19"/>
          <p:cNvSpPr/>
          <p:nvPr/>
        </p:nvSpPr>
        <p:spPr>
          <a:xfrm>
            <a:off x="1128839" y="3543587"/>
            <a:ext cx="3428412" cy="254749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In a food chain plants are called as producers</a:t>
            </a:r>
            <a:endParaRPr lang="en-US" sz="3000" dirty="0"/>
          </a:p>
        </p:txBody>
      </p:sp>
      <p:sp>
        <p:nvSpPr>
          <p:cNvPr id="21" name="Up Arrow Callout 20"/>
          <p:cNvSpPr/>
          <p:nvPr/>
        </p:nvSpPr>
        <p:spPr>
          <a:xfrm>
            <a:off x="5042537" y="3567226"/>
            <a:ext cx="3428412" cy="254749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In a food chain animals are called as consumers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85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555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Types of Consumers</a:t>
            </a:r>
            <a:endParaRPr lang="en-US" dirty="0">
              <a:effectLst>
                <a:glow rad="228600">
                  <a:srgbClr val="FFFF00">
                    <a:alpha val="40000"/>
                  </a:srgb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993"/>
            <a:ext cx="8229600" cy="4525963"/>
          </a:xfrm>
          <a:extLst/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Herbivore – </a:t>
            </a:r>
            <a:r>
              <a:rPr lang="en-US" dirty="0" smtClean="0">
                <a:latin typeface="Noteworthy Light"/>
                <a:cs typeface="Noteworthy Bold"/>
              </a:rPr>
              <a:t>A herbivore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Bold"/>
              </a:rPr>
              <a:t>that eats only plants.</a:t>
            </a:r>
            <a:endParaRPr lang="en-US" dirty="0" smtClean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C</a:t>
            </a: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arnivore – </a:t>
            </a:r>
            <a:r>
              <a:rPr lang="en-US" dirty="0" smtClean="0">
                <a:latin typeface="Noteworthy Light"/>
                <a:cs typeface="Noteworthy Bold"/>
              </a:rPr>
              <a:t>A Carnivore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Bold"/>
              </a:rPr>
              <a:t>that eats only animals.</a:t>
            </a:r>
            <a:endParaRPr lang="en-US" dirty="0" smtClean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O</a:t>
            </a: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mnivore</a:t>
            </a:r>
            <a:r>
              <a:rPr lang="en-US" b="1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 – </a:t>
            </a:r>
            <a:r>
              <a:rPr lang="en-US" dirty="0" smtClean="0">
                <a:latin typeface="Noteworthy Light"/>
                <a:cs typeface="Noteworthy Light"/>
              </a:rPr>
              <a:t>An omnivore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Light"/>
              </a:rPr>
              <a:t>that eats both plants and animals. </a:t>
            </a:r>
          </a:p>
        </p:txBody>
      </p:sp>
      <p:pic>
        <p:nvPicPr>
          <p:cNvPr id="5128" name="Picture 8" descr="Zebra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1027574"/>
            <a:ext cx="1532415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ion PNG Picture | Lion images, Panthera leo, Lion pic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192" y="2801736"/>
            <a:ext cx="1251422" cy="14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ear PNG Image - PurePNG | Free transparent CC0 PNG Image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105" y="4413407"/>
            <a:ext cx="1363509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2681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Noteworthy Bold"/>
                <a:cs typeface="Noteworthy Bold"/>
              </a:rPr>
              <a:t>Decomposers</a:t>
            </a:r>
            <a:endParaRPr lang="en-US" dirty="0">
              <a:effectLst>
                <a:glow rad="228600">
                  <a:schemeClr val="bg1">
                    <a:alpha val="40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4178"/>
            <a:ext cx="5678129" cy="47831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500" dirty="0" smtClean="0">
                <a:latin typeface="Noteworthy Light"/>
                <a:ea typeface="Noteworthy Light"/>
                <a:cs typeface="Noteworthy Light"/>
              </a:rPr>
              <a:t>Break down dead plants and animals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 dirty="0" smtClean="0">
                <a:latin typeface="Noteworthy Light"/>
                <a:ea typeface="Noteworthy Light"/>
                <a:cs typeface="Noteworthy Light"/>
              </a:rPr>
              <a:t>Bacteria and fungi are two examples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 dirty="0" smtClean="0">
                <a:latin typeface="Noteworthy Light"/>
                <a:ea typeface="Noteworthy Light"/>
                <a:cs typeface="Noteworthy Light"/>
              </a:rPr>
              <a:t>Reduces dead organisms to simpler forms of matter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 dirty="0" smtClean="0">
                <a:latin typeface="Noteworthy Light"/>
                <a:ea typeface="Noteworthy Light"/>
                <a:cs typeface="Noteworthy Light"/>
              </a:rPr>
              <a:t>Returns them to the soil.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 dirty="0" smtClean="0">
                <a:latin typeface="Noteworthy Light"/>
                <a:ea typeface="Noteworthy Light"/>
                <a:cs typeface="Noteworthy Light"/>
              </a:rPr>
              <a:t>Nutrient for plants.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2" y="1417638"/>
            <a:ext cx="1839861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3" y="4017759"/>
            <a:ext cx="1839861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2452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4051" y="-44450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Chain</a:t>
            </a:r>
            <a:endParaRPr 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5" y="1148555"/>
            <a:ext cx="3775587" cy="45259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Shows how each living thing gets food</a:t>
            </a:r>
          </a:p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Always begins with the producer</a:t>
            </a:r>
          </a:p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Arrows show the flow of energy from one organism to another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61" y="-34926"/>
            <a:ext cx="4675239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69806" y="-1"/>
            <a:ext cx="822960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7482"/>
            <a:ext cx="4218039" cy="591051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A collection of food chains interconnected from the same environment</a:t>
            </a:r>
          </a:p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Arrows show the flow of energy from one organism to another</a:t>
            </a:r>
          </a:p>
          <a:p>
            <a:pPr eaLnBrk="1" hangingPunct="1"/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Multiple consumers and producers</a:t>
            </a:r>
          </a:p>
        </p:txBody>
      </p:sp>
      <p:pic>
        <p:nvPicPr>
          <p:cNvPr id="22530" name="Picture 2" descr="What Is A Food Web | Food Webs For Kids | DK Find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74" y="-1"/>
            <a:ext cx="479322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73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</a:t>
            </a:r>
            <a:r>
              <a:rPr lang="en-US" alt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Web</a:t>
            </a:r>
            <a:endParaRPr lang="en-US" alt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012" y="1394618"/>
            <a:ext cx="8229600" cy="4525963"/>
          </a:xfrm>
        </p:spPr>
        <p:txBody>
          <a:bodyPr/>
          <a:lstStyle/>
          <a:p>
            <a:r>
              <a:rPr lang="en-US" altLang="en-US" sz="3600" b="1" dirty="0"/>
              <a:t>How many food chains can you make from this food web?</a:t>
            </a:r>
            <a:endParaRPr lang="en-US" altLang="en-US" sz="4000" b="1" dirty="0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>
            <a:off x="685800" y="2744071"/>
            <a:ext cx="7469188" cy="3884613"/>
            <a:chOff x="480" y="1632"/>
            <a:chExt cx="4705" cy="2447"/>
          </a:xfrm>
        </p:grpSpPr>
        <p:graphicFrame>
          <p:nvGraphicFramePr>
            <p:cNvPr id="36868" name="Object 4"/>
            <p:cNvGraphicFramePr>
              <a:graphicFrameLocks noChangeAspect="1"/>
            </p:cNvGraphicFramePr>
            <p:nvPr/>
          </p:nvGraphicFramePr>
          <p:xfrm>
            <a:off x="480" y="1824"/>
            <a:ext cx="798" cy="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3" name="Clip" r:id="rId5" imgW="1266840" imgH="1380960" progId="MS_ClipArt_Gallery.2">
                    <p:embed/>
                  </p:oleObj>
                </mc:Choice>
                <mc:Fallback>
                  <p:oleObj name="Clip" r:id="rId5" imgW="1266840" imgH="1380960" progId="MS_ClipArt_Gallery.2">
                    <p:embed/>
                    <p:pic>
                      <p:nvPicPr>
                        <p:cNvPr id="3686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824"/>
                          <a:ext cx="798" cy="8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69" name="Object 5"/>
            <p:cNvGraphicFramePr>
              <a:graphicFrameLocks noChangeAspect="1"/>
            </p:cNvGraphicFramePr>
            <p:nvPr/>
          </p:nvGraphicFramePr>
          <p:xfrm>
            <a:off x="1344" y="3216"/>
            <a:ext cx="810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4" name="Clip" r:id="rId7" imgW="1285920" imgH="1171440" progId="MS_ClipArt_Gallery.2">
                    <p:embed/>
                  </p:oleObj>
                </mc:Choice>
                <mc:Fallback>
                  <p:oleObj name="Clip" r:id="rId7" imgW="1285920" imgH="1171440" progId="MS_ClipArt_Gallery.2">
                    <p:embed/>
                    <p:pic>
                      <p:nvPicPr>
                        <p:cNvPr id="3686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216"/>
                          <a:ext cx="810" cy="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0" name="Object 6"/>
            <p:cNvGraphicFramePr>
              <a:graphicFrameLocks noChangeAspect="1"/>
            </p:cNvGraphicFramePr>
            <p:nvPr/>
          </p:nvGraphicFramePr>
          <p:xfrm>
            <a:off x="4512" y="1968"/>
            <a:ext cx="673" cy="1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5" name="Clip" r:id="rId9" imgW="733320" imgH="1333440" progId="MS_ClipArt_Gallery.2">
                    <p:embed/>
                  </p:oleObj>
                </mc:Choice>
                <mc:Fallback>
                  <p:oleObj name="Clip" r:id="rId9" imgW="733320" imgH="1333440" progId="MS_ClipArt_Gallery.2">
                    <p:embed/>
                    <p:pic>
                      <p:nvPicPr>
                        <p:cNvPr id="368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968"/>
                          <a:ext cx="673" cy="1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1" name="Object 7"/>
            <p:cNvGraphicFramePr>
              <a:graphicFrameLocks noChangeAspect="1"/>
            </p:cNvGraphicFramePr>
            <p:nvPr/>
          </p:nvGraphicFramePr>
          <p:xfrm>
            <a:off x="2448" y="1632"/>
            <a:ext cx="990" cy="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6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3687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632"/>
                          <a:ext cx="990" cy="8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2" name="Object 8"/>
            <p:cNvGraphicFramePr>
              <a:graphicFrameLocks noChangeAspect="1"/>
            </p:cNvGraphicFramePr>
            <p:nvPr/>
          </p:nvGraphicFramePr>
          <p:xfrm>
            <a:off x="3024" y="3312"/>
            <a:ext cx="1056" cy="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7" name="Clip" r:id="rId13" imgW="3448080" imgH="2505240" progId="MS_ClipArt_Gallery.2">
                    <p:embed/>
                  </p:oleObj>
                </mc:Choice>
                <mc:Fallback>
                  <p:oleObj name="Clip" r:id="rId13" imgW="3448080" imgH="2505240" progId="MS_ClipArt_Gallery.2">
                    <p:embed/>
                    <p:pic>
                      <p:nvPicPr>
                        <p:cNvPr id="3687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312"/>
                          <a:ext cx="1056" cy="7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3" name="Line 9"/>
            <p:cNvSpPr>
              <a:spLocks noChangeShapeType="1"/>
            </p:cNvSpPr>
            <p:nvPr/>
          </p:nvSpPr>
          <p:spPr bwMode="auto">
            <a:xfrm flipV="1">
              <a:off x="3744" y="2869"/>
              <a:ext cx="768" cy="44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 flipH="1" flipV="1">
              <a:off x="2208" y="3552"/>
              <a:ext cx="768" cy="96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 flipH="1" flipV="1">
              <a:off x="1104" y="2736"/>
              <a:ext cx="336" cy="624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 flipV="1">
              <a:off x="1344" y="2064"/>
              <a:ext cx="1200" cy="24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 flipH="1" flipV="1">
              <a:off x="3408" y="2064"/>
              <a:ext cx="1104" cy="288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Line 14"/>
            <p:cNvSpPr>
              <a:spLocks noChangeShapeType="1"/>
            </p:cNvSpPr>
            <p:nvPr/>
          </p:nvSpPr>
          <p:spPr bwMode="auto">
            <a:xfrm flipV="1">
              <a:off x="2016" y="2304"/>
              <a:ext cx="624" cy="864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Line 15"/>
            <p:cNvSpPr>
              <a:spLocks noChangeShapeType="1"/>
            </p:cNvSpPr>
            <p:nvPr/>
          </p:nvSpPr>
          <p:spPr bwMode="auto">
            <a:xfrm flipH="1">
              <a:off x="1248" y="2592"/>
              <a:ext cx="3264" cy="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1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utoUpdateAnimBg="0"/>
      <p:bldP spid="3686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E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t="19785" r="7849" b="50767"/>
          <a:stretch/>
        </p:blipFill>
        <p:spPr>
          <a:xfrm>
            <a:off x="-1" y="235974"/>
            <a:ext cx="9140817" cy="6386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9302" y="1907459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carnivore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301" y="3710744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omnivore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9300" y="5659228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herbivore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6216" y="1845076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herbivore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6216" y="3731177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carnivore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6215" y="5617278"/>
            <a:ext cx="2905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omnivore</a:t>
            </a:r>
            <a:endParaRPr lang="en-US" sz="3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3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342</Words>
  <Application>Microsoft Office PowerPoint</Application>
  <PresentationFormat>On-screen Show (4:3)</PresentationFormat>
  <Paragraphs>93</Paragraphs>
  <Slides>24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Book Antiqua</vt:lpstr>
      <vt:lpstr>Calibri</vt:lpstr>
      <vt:lpstr>Kristen ITC</vt:lpstr>
      <vt:lpstr>Noteworthy Bold</vt:lpstr>
      <vt:lpstr>Noteworthy Light</vt:lpstr>
      <vt:lpstr>Office Theme</vt:lpstr>
      <vt:lpstr>Clip</vt:lpstr>
      <vt:lpstr>Food chain and  food web  </vt:lpstr>
      <vt:lpstr>PowerPoint Presentation</vt:lpstr>
      <vt:lpstr>PowerPoint Presentation</vt:lpstr>
      <vt:lpstr>Types of Consumers</vt:lpstr>
      <vt:lpstr>Decomposers</vt:lpstr>
      <vt:lpstr>Food Chain</vt:lpstr>
      <vt:lpstr>Food Web</vt:lpstr>
      <vt:lpstr>Food Web</vt:lpstr>
      <vt:lpstr>PowerPoint Presentation</vt:lpstr>
      <vt:lpstr>Food Web</vt:lpstr>
      <vt:lpstr>Food Web</vt:lpstr>
      <vt:lpstr>Food Web</vt:lpstr>
      <vt:lpstr>Food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CHAINS AND  FOOD WEBS</dc:title>
  <dc:creator>Julie Rankin</dc:creator>
  <cp:lastModifiedBy>HP</cp:lastModifiedBy>
  <cp:revision>72</cp:revision>
  <dcterms:created xsi:type="dcterms:W3CDTF">2012-01-12T23:37:41Z</dcterms:created>
  <dcterms:modified xsi:type="dcterms:W3CDTF">2021-03-23T14:06:26Z</dcterms:modified>
</cp:coreProperties>
</file>